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68" r:id="rId3"/>
    <p:sldId id="258" r:id="rId4"/>
    <p:sldId id="259" r:id="rId5"/>
    <p:sldId id="261" r:id="rId6"/>
    <p:sldId id="262" r:id="rId7"/>
    <p:sldId id="260" r:id="rId8"/>
    <p:sldId id="263" r:id="rId9"/>
    <p:sldId id="264" r:id="rId10"/>
    <p:sldId id="265" r:id="rId11"/>
    <p:sldId id="269" r:id="rId12"/>
    <p:sldId id="27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 id="2" name="Brian Singer-Towns" initials="BS" lastIdx="1" clrIdx="1">
    <p:extLst>
      <p:ext uri="{19B8F6BF-5375-455C-9EA6-DF929625EA0E}">
        <p15:presenceInfo xmlns:p15="http://schemas.microsoft.com/office/powerpoint/2012/main" userId="S::btowns@smp.org::7259c008-5664-4d8b-97e4-93a4b61f415a" providerId="AD"/>
      </p:ext>
    </p:extLst>
  </p:cmAuthor>
  <p:cmAuthor id="3" name="Steven Ellair" initials="SE" lastIdx="3" clrIdx="2">
    <p:extLst>
      <p:ext uri="{19B8F6BF-5375-455C-9EA6-DF929625EA0E}">
        <p15:presenceInfo xmlns:p15="http://schemas.microsoft.com/office/powerpoint/2012/main" userId="S::sellair@smp.org::ad70234c-dccd-497b-bfbd-5adad4a1a9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58" autoAdjust="0"/>
    <p:restoredTop sz="85918" autoAdjust="0"/>
  </p:normalViewPr>
  <p:slideViewPr>
    <p:cSldViewPr>
      <p:cViewPr varScale="1">
        <p:scale>
          <a:sx n="91" d="100"/>
          <a:sy n="91" d="100"/>
        </p:scale>
        <p:origin x="1608" y="78"/>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12/3/2020</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richardjohnson/Shutterstock.com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This is a particularly challenging issue in today’s world. Given work schedules and sports commitments, it may seem impossible to practice Sabbath rest</a:t>
            </a:r>
            <a:r>
              <a:rPr lang="en-US" sz="1200" kern="1200" dirty="0">
                <a:solidFill>
                  <a:schemeClr val="tx1"/>
                </a:solidFill>
                <a:effectLst/>
                <a:latin typeface="+mn-lt"/>
                <a:ea typeface="+mn-ea"/>
                <a:cs typeface="+mn-cs"/>
              </a:rPr>
              <a:t>—</a:t>
            </a:r>
            <a:r>
              <a:rPr lang="en-US" sz="1200" i="0" dirty="0">
                <a:solidFill>
                  <a:schemeClr val="bg1">
                    <a:lumMod val="65000"/>
                  </a:schemeClr>
                </a:solidFill>
              </a:rPr>
              <a:t>both for us and for the students. It is easy to ignore or give up trying to make this commitment in our life. Perhaps for this reason, you may wish to push its importance a little. Even if we cannot keep it “perfectly,” what are some small things we can do to make this more a part of our life?</a:t>
            </a:r>
            <a:endParaRPr lang="en-US" i="0"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2545368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This is more of a personal reflection question, so you might want to have the students reflect on it privately. Consider making it a short, written assignment to encourage more serious reflection.</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a:p>
        </p:txBody>
      </p:sp>
    </p:spTree>
    <p:extLst>
      <p:ext uri="{BB962C8B-B14F-4D97-AF65-F5344CB8AC3E}">
        <p14:creationId xmlns:p14="http://schemas.microsoft.com/office/powerpoint/2010/main" val="2797611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franckreporter/iStock.com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Assess the students’ understanding of keeping Sunday holy. You could have a general class discussion or perhaps have the students work in pairs, asking them to agree on three ways to keep Sunday holy.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Elinorka/Shutterstock.com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a:t>
            </a:r>
            <a:r>
              <a:rPr lang="en-US" sz="1200" i="0" dirty="0">
                <a:solidFill>
                  <a:schemeClr val="bg1">
                    <a:lumMod val="65000"/>
                  </a:schemeClr>
                </a:solidFill>
              </a:rPr>
              <a:t>: To ground the students in the Old Testament vision of the Sabbath, have them read the full wording of the Second Commandment in Exodus 20:8</a:t>
            </a:r>
            <a:r>
              <a:rPr lang="en-US" sz="1200" kern="1200" dirty="0">
                <a:solidFill>
                  <a:schemeClr val="tx1"/>
                </a:solidFill>
                <a:effectLst/>
                <a:latin typeface="+mn-lt"/>
                <a:ea typeface="+mn-ea"/>
                <a:cs typeface="+mn-cs"/>
              </a:rPr>
              <a:t>–</a:t>
            </a:r>
            <a:r>
              <a:rPr lang="en-US" sz="1200" i="0" dirty="0">
                <a:solidFill>
                  <a:schemeClr val="bg1">
                    <a:lumMod val="65000"/>
                  </a:schemeClr>
                </a:solidFill>
              </a:rPr>
              <a:t>11. After they read the passage ask the following questions: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Who is included in the Sabbath observance?</a:t>
            </a:r>
            <a:r>
              <a:rPr lang="en-US" sz="1200" i="1" dirty="0">
                <a:solidFill>
                  <a:schemeClr val="bg1">
                    <a:lumMod val="65000"/>
                  </a:schemeClr>
                </a:solidFill>
              </a:rPr>
              <a:t> (Israelite families, their slaves, resident aliens, and even their animals)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What is the reason given for the Sabbath rest?</a:t>
            </a:r>
            <a:r>
              <a:rPr lang="en-US" sz="1200" i="1" dirty="0">
                <a:solidFill>
                  <a:schemeClr val="bg1">
                    <a:lumMod val="65000"/>
                  </a:schemeClr>
                </a:solidFill>
              </a:rPr>
              <a:t> (Because God rested on the seventh day of Creation as an example for us, blessing that day and sanctifying it</a:t>
            </a:r>
            <a:r>
              <a:rPr lang="en-US" sz="1200" kern="1200" dirty="0">
                <a:solidFill>
                  <a:schemeClr val="tx1"/>
                </a:solidFill>
                <a:effectLst/>
                <a:latin typeface="+mn-lt"/>
                <a:ea typeface="+mn-ea"/>
                <a:cs typeface="+mn-cs"/>
              </a:rPr>
              <a:t>—</a:t>
            </a:r>
            <a:r>
              <a:rPr lang="en-US" sz="1200" i="1" dirty="0">
                <a:solidFill>
                  <a:schemeClr val="bg1">
                    <a:lumMod val="65000"/>
                  </a:schemeClr>
                </a:solidFill>
              </a:rPr>
              <a:t>that is, making it holy)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You might remind the students that technically God does not need to rest but is portrayed as doing so as an example for us.</a:t>
            </a: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Anneka/Shutterstock.com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Have the students read the account of Jesus’ healing of the crippled woman on the Sabbath in Luke 13:10</a:t>
            </a:r>
            <a:r>
              <a:rPr lang="en-US" sz="1200" kern="1200" dirty="0">
                <a:solidFill>
                  <a:schemeClr val="tx1"/>
                </a:solidFill>
                <a:effectLst/>
                <a:latin typeface="+mn-lt"/>
                <a:ea typeface="+mn-ea"/>
                <a:cs typeface="+mn-cs"/>
              </a:rPr>
              <a:t>–</a:t>
            </a:r>
            <a:r>
              <a:rPr lang="en-US" sz="1200" i="0" dirty="0">
                <a:solidFill>
                  <a:schemeClr val="bg1">
                    <a:lumMod val="65000"/>
                  </a:schemeClr>
                </a:solidFill>
              </a:rPr>
              <a:t>17. Process the story with these questions: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Why would the leader of the synagogue be upset by this healing? </a:t>
            </a:r>
            <a:r>
              <a:rPr lang="en-US" sz="1200" i="1" dirty="0">
                <a:solidFill>
                  <a:schemeClr val="bg1">
                    <a:lumMod val="65000"/>
                  </a:schemeClr>
                </a:solidFill>
              </a:rPr>
              <a:t>(Because in his mind healing was work and was forbidden. He wasn’t upset by the healing itself.)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What is the point of Jesus’ reply? </a:t>
            </a:r>
            <a:r>
              <a:rPr lang="en-US" sz="1200" i="1" dirty="0">
                <a:solidFill>
                  <a:schemeClr val="bg1">
                    <a:lumMod val="65000"/>
                  </a:schemeClr>
                </a:solidFill>
              </a:rPr>
              <a:t>(Jesus says that you water your animals on the Sabbath, an act of compassion. How much more important is it to heal a suffering person as an act of compassion?)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Imagine you witnessed this event in person. What would you be feeling or thinking?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ChristinLola/iStock.com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You may wish to have the students read and discuss the biblical accounts mentioned in the student book: Acts 2:42</a:t>
            </a:r>
            <a:r>
              <a:rPr lang="en-US" sz="1200" kern="1200" dirty="0">
                <a:solidFill>
                  <a:schemeClr val="tx1"/>
                </a:solidFill>
                <a:effectLst/>
                <a:latin typeface="+mn-lt"/>
                <a:ea typeface="+mn-ea"/>
                <a:cs typeface="+mn-cs"/>
              </a:rPr>
              <a:t>–</a:t>
            </a:r>
            <a:r>
              <a:rPr lang="en-US" sz="1200" i="0" dirty="0">
                <a:solidFill>
                  <a:schemeClr val="bg1">
                    <a:lumMod val="65000"/>
                  </a:schemeClr>
                </a:solidFill>
              </a:rPr>
              <a:t>47 and 1 Corinthians 11:23</a:t>
            </a:r>
            <a:r>
              <a:rPr lang="en-US" sz="1200" kern="1200" dirty="0">
                <a:solidFill>
                  <a:schemeClr val="tx1"/>
                </a:solidFill>
                <a:effectLst/>
                <a:latin typeface="+mn-lt"/>
                <a:ea typeface="+mn-ea"/>
                <a:cs typeface="+mn-cs"/>
              </a:rPr>
              <a:t>–</a:t>
            </a:r>
            <a:r>
              <a:rPr lang="en-US" sz="1200" i="0" dirty="0">
                <a:solidFill>
                  <a:schemeClr val="bg1">
                    <a:lumMod val="65000"/>
                  </a:schemeClr>
                </a:solidFill>
              </a:rPr>
              <a:t>26.</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3124454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FatCamera/iStock.com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i="1" dirty="0"/>
              <a:t>Notes</a:t>
            </a:r>
            <a:r>
              <a:rPr lang="en-US" dirty="0"/>
              <a:t>: These ideas will be processed in the discussion slides.</a:t>
            </a: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2596492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Have the students discuss this question as a class, in pairs, or in small groups. This question also appears on page 140 of the student book. Possible answers include the following: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Too many things are scheduled on Sundays.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People don’t think about this anymore.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People must work on Sundays.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11504870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MIA Studio / </a:t>
            </a:r>
            <a:r>
              <a:rPr lang="en-US" sz="1200" b="0" i="0" u="none" strike="noStrike" kern="1200" dirty="0" err="1">
                <a:solidFill>
                  <a:schemeClr val="tx1"/>
                </a:solidFill>
                <a:effectLst/>
                <a:latin typeface="+mn-lt"/>
                <a:ea typeface="+mn-ea"/>
                <a:cs typeface="+mn-cs"/>
              </a:rPr>
              <a:t>Shutterstock.com</a:t>
            </a: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endParaRPr lang="en-US" sz="1200" dirty="0">
              <a:solidFill>
                <a:schemeClr val="bg1">
                  <a:lumMod val="65000"/>
                </a:schemeClr>
              </a:solidFill>
            </a:endParaRPr>
          </a:p>
          <a:p>
            <a:r>
              <a:rPr lang="en-US" i="1" dirty="0"/>
              <a:t>Notes:</a:t>
            </a:r>
            <a:r>
              <a:rPr lang="en-US" dirty="0"/>
              <a:t> Ask the students if they have any other good reasons for attending Mass (or other religious services) on Sunday. Which reasons are the most important for them?</a:t>
            </a: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1957861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Lisa F. Young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Be sure the students understand that these are just a few ways they can show their love and care for others. What other ways do they practice works of service and charity, whether it is on Sunday or on another day?</a:t>
            </a:r>
            <a:endParaRPr lang="en-US" i="1"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3484436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008187"/>
            <a:ext cx="9144000" cy="1470025"/>
          </a:xfrm>
        </p:spPr>
        <p:txBody>
          <a:bodyPr>
            <a:normAutofit/>
          </a:bodyPr>
          <a:lstStyle/>
          <a:p>
            <a:r>
              <a:rPr lang="en-US" sz="3600" dirty="0"/>
              <a:t>The Third Commandment:</a:t>
            </a:r>
            <a:br>
              <a:rPr lang="en-US" sz="3600" dirty="0"/>
            </a:br>
            <a:r>
              <a:rPr lang="en-US" sz="3600" dirty="0"/>
              <a:t>Preserving Holiness</a:t>
            </a:r>
          </a:p>
        </p:txBody>
      </p:sp>
      <p:sp>
        <p:nvSpPr>
          <p:cNvPr id="3" name="Subtitle 2"/>
          <p:cNvSpPr txBox="1">
            <a:spLocks/>
          </p:cNvSpPr>
          <p:nvPr/>
        </p:nvSpPr>
        <p:spPr>
          <a:xfrm>
            <a:off x="76200" y="36576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Morality and God’s Love</a:t>
            </a:r>
          </a:p>
          <a:p>
            <a:pPr marL="0" indent="0" algn="ctr">
              <a:buNone/>
            </a:pPr>
            <a:r>
              <a:rPr lang="en-US" dirty="0"/>
              <a:t>Unit 2, Chapter 6</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TX006749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6800"/>
            <a:ext cx="8229600" cy="533400"/>
          </a:xfrm>
        </p:spPr>
        <p:txBody>
          <a:bodyPr/>
          <a:lstStyle/>
          <a:p>
            <a:r>
              <a:rPr lang="en-US" dirty="0"/>
              <a:t>Keeping Sunday Holy: Sunday Rest</a:t>
            </a:r>
          </a:p>
        </p:txBody>
      </p:sp>
      <p:sp>
        <p:nvSpPr>
          <p:cNvPr id="6" name="Content Placeholder 5">
            <a:extLst>
              <a:ext uri="{FF2B5EF4-FFF2-40B4-BE49-F238E27FC236}">
                <a16:creationId xmlns:a16="http://schemas.microsoft.com/office/drawing/2014/main" id="{77422EED-7DA8-4E9D-8D99-FDA44A15FEFD}"/>
              </a:ext>
            </a:extLst>
          </p:cNvPr>
          <p:cNvSpPr>
            <a:spLocks noGrp="1"/>
          </p:cNvSpPr>
          <p:nvPr>
            <p:ph idx="1"/>
          </p:nvPr>
        </p:nvSpPr>
        <p:spPr>
          <a:xfrm>
            <a:off x="533400" y="1828800"/>
            <a:ext cx="5181600" cy="3962400"/>
          </a:xfrm>
        </p:spPr>
        <p:txBody>
          <a:bodyPr>
            <a:noAutofit/>
          </a:bodyPr>
          <a:lstStyle/>
          <a:p>
            <a:pPr marL="0" indent="0">
              <a:lnSpc>
                <a:spcPct val="124000"/>
              </a:lnSpc>
              <a:buNone/>
            </a:pPr>
            <a:r>
              <a:rPr lang="en-US" sz="2100" dirty="0"/>
              <a:t>What does the Sabbath rest mean today?</a:t>
            </a:r>
          </a:p>
          <a:p>
            <a:pPr marL="228600" indent="-228600">
              <a:lnSpc>
                <a:spcPct val="124000"/>
              </a:lnSpc>
            </a:pPr>
            <a:r>
              <a:rPr lang="en-US" sz="2100" dirty="0"/>
              <a:t>Try to limit work. If you must work,</a:t>
            </a:r>
            <a:br>
              <a:rPr lang="en-US" sz="2100" dirty="0"/>
            </a:br>
            <a:r>
              <a:rPr lang="en-US" sz="2100" dirty="0"/>
              <a:t>take your Sabbath rest on another day.</a:t>
            </a:r>
          </a:p>
          <a:p>
            <a:pPr marL="228600" indent="-228600">
              <a:lnSpc>
                <a:spcPct val="124000"/>
              </a:lnSpc>
            </a:pPr>
            <a:r>
              <a:rPr lang="en-US" sz="2100" dirty="0"/>
              <a:t>Do something positive and uplifting: naps, relaxed time with family and friends, etc.</a:t>
            </a:r>
          </a:p>
          <a:p>
            <a:pPr marL="228600" indent="-228600">
              <a:lnSpc>
                <a:spcPct val="124000"/>
              </a:lnSpc>
            </a:pPr>
            <a:r>
              <a:rPr lang="en-US" sz="2100" dirty="0"/>
              <a:t>Avoid going to stores and restaurants to encourage them to close on Sundays.</a:t>
            </a:r>
          </a:p>
        </p:txBody>
      </p:sp>
      <p:pic>
        <p:nvPicPr>
          <p:cNvPr id="4" name="Picture 3" descr="Text&#10;&#10;Description automatically generated">
            <a:extLst>
              <a:ext uri="{FF2B5EF4-FFF2-40B4-BE49-F238E27FC236}">
                <a16:creationId xmlns:a16="http://schemas.microsoft.com/office/drawing/2014/main" id="{EB3F2697-6D2F-D94B-986B-45FC41230650}"/>
              </a:ext>
            </a:extLst>
          </p:cNvPr>
          <p:cNvPicPr>
            <a:picLocks noChangeAspect="1"/>
          </p:cNvPicPr>
          <p:nvPr/>
        </p:nvPicPr>
        <p:blipFill rotWithShape="1">
          <a:blip r:embed="rId3">
            <a:extLst>
              <a:ext uri="{28A0092B-C50C-407E-A947-70E740481C1C}">
                <a14:useLocalDpi xmlns:a14="http://schemas.microsoft.com/office/drawing/2010/main" val="0"/>
              </a:ext>
            </a:extLst>
          </a:blip>
          <a:srcRect l="15496" t="7143" r="19743" b="10000"/>
          <a:stretch/>
        </p:blipFill>
        <p:spPr>
          <a:xfrm>
            <a:off x="5885688" y="2350637"/>
            <a:ext cx="3258312" cy="277914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587F53D-D749-4C4C-8159-CF8F996F3E92}"/>
              </a:ext>
            </a:extLst>
          </p:cNvPr>
          <p:cNvSpPr txBox="1">
            <a:spLocks/>
          </p:cNvSpPr>
          <p:nvPr/>
        </p:nvSpPr>
        <p:spPr>
          <a:xfrm>
            <a:off x="2590800" y="1371600"/>
            <a:ext cx="5867400" cy="533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dirty="0"/>
              <a:t>Discuss: Keeping Sunday Holy</a:t>
            </a:r>
          </a:p>
        </p:txBody>
      </p:sp>
      <p:sp>
        <p:nvSpPr>
          <p:cNvPr id="5" name="Content Placeholder 2">
            <a:extLst>
              <a:ext uri="{FF2B5EF4-FFF2-40B4-BE49-F238E27FC236}">
                <a16:creationId xmlns:a16="http://schemas.microsoft.com/office/drawing/2014/main" id="{3B02202F-0A65-1D4E-8FF6-AE29F2BEA87C}"/>
              </a:ext>
            </a:extLst>
          </p:cNvPr>
          <p:cNvSpPr txBox="1">
            <a:spLocks/>
          </p:cNvSpPr>
          <p:nvPr/>
        </p:nvSpPr>
        <p:spPr>
          <a:xfrm>
            <a:off x="2743200" y="1994388"/>
            <a:ext cx="4876800" cy="286922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4000"/>
              </a:lnSpc>
              <a:buNone/>
            </a:pPr>
            <a:r>
              <a:rPr lang="en-US" dirty="0"/>
              <a:t>What is one change you can make to better keep Sunday holy? </a:t>
            </a:r>
          </a:p>
        </p:txBody>
      </p:sp>
      <p:pic>
        <p:nvPicPr>
          <p:cNvPr id="6" name="Picture 5" descr="Icon&#10;&#10;Description automatically generated">
            <a:extLst>
              <a:ext uri="{FF2B5EF4-FFF2-40B4-BE49-F238E27FC236}">
                <a16:creationId xmlns:a16="http://schemas.microsoft.com/office/drawing/2014/main" id="{E90E165F-784C-2640-B230-C710740BA0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295400"/>
            <a:ext cx="1752600" cy="1752600"/>
          </a:xfrm>
          <a:prstGeom prst="rect">
            <a:avLst/>
          </a:prstGeom>
        </p:spPr>
      </p:pic>
    </p:spTree>
    <p:extLst>
      <p:ext uri="{BB962C8B-B14F-4D97-AF65-F5344CB8AC3E}">
        <p14:creationId xmlns:p14="http://schemas.microsoft.com/office/powerpoint/2010/main" val="3689686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01E6B-5DD2-44CE-878B-F32B890122F2}"/>
              </a:ext>
            </a:extLst>
          </p:cNvPr>
          <p:cNvSpPr>
            <a:spLocks noGrp="1"/>
          </p:cNvSpPr>
          <p:nvPr>
            <p:ph type="title"/>
          </p:nvPr>
        </p:nvSpPr>
        <p:spPr>
          <a:xfrm>
            <a:off x="1312235" y="1143000"/>
            <a:ext cx="5698165" cy="533400"/>
          </a:xfrm>
        </p:spPr>
        <p:txBody>
          <a:bodyPr>
            <a:normAutofit/>
          </a:bodyPr>
          <a:lstStyle/>
          <a:p>
            <a:r>
              <a:rPr lang="en-US" sz="1800" dirty="0"/>
              <a:t>Acknowledgment</a:t>
            </a:r>
          </a:p>
        </p:txBody>
      </p:sp>
      <p:sp>
        <p:nvSpPr>
          <p:cNvPr id="3" name="Content Placeholder 2">
            <a:extLst>
              <a:ext uri="{FF2B5EF4-FFF2-40B4-BE49-F238E27FC236}">
                <a16:creationId xmlns:a16="http://schemas.microsoft.com/office/drawing/2014/main" id="{C2FEF0A3-4080-4F79-A299-6436E8DAE4C0}"/>
              </a:ext>
            </a:extLst>
          </p:cNvPr>
          <p:cNvSpPr>
            <a:spLocks noGrp="1"/>
          </p:cNvSpPr>
          <p:nvPr>
            <p:ph idx="1"/>
          </p:nvPr>
        </p:nvSpPr>
        <p:spPr>
          <a:xfrm>
            <a:off x="1295400" y="1752600"/>
            <a:ext cx="6477000" cy="4373563"/>
          </a:xfrm>
        </p:spPr>
        <p:txBody>
          <a:bodyPr>
            <a:normAutofit/>
          </a:bodyPr>
          <a:lstStyle/>
          <a:p>
            <a:pPr marL="0" indent="0">
              <a:spcBef>
                <a:spcPts val="0"/>
              </a:spcBef>
              <a:buNone/>
            </a:pPr>
            <a:r>
              <a:rPr lang="en-US" sz="1400" dirty="0"/>
              <a:t>The scriptural quotations in this </a:t>
            </a:r>
            <a:r>
              <a:rPr lang="en-US" sz="1400"/>
              <a:t>presentation are </a:t>
            </a:r>
            <a:r>
              <a:rPr lang="en-US" sz="1400" dirty="0"/>
              <a:t>taken from the </a:t>
            </a:r>
            <a:r>
              <a:rPr lang="en-US" sz="1400" i="1" dirty="0"/>
              <a:t>New American Bible, revised edition </a:t>
            </a:r>
            <a:r>
              <a:rPr lang="en-US" sz="1400" dirty="0"/>
              <a:t>© 2010, 1991, 1986, 1970 Confraternity of Christian Doctrine, Inc., Washington, DC. All Rights Reserved. No part of this work may be reproduced or transmitted in any form or by any means, electronic or mechanical, including photocopying, recording, or by any information storage and retrieval system, without permission in writing from the copyright owner. </a:t>
            </a:r>
          </a:p>
        </p:txBody>
      </p:sp>
    </p:spTree>
    <p:extLst>
      <p:ext uri="{BB962C8B-B14F-4D97-AF65-F5344CB8AC3E}">
        <p14:creationId xmlns:p14="http://schemas.microsoft.com/office/powerpoint/2010/main" val="2555357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85900" y="1186764"/>
            <a:ext cx="6629400" cy="1371600"/>
          </a:xfrm>
        </p:spPr>
        <p:txBody>
          <a:bodyPr>
            <a:normAutofit/>
          </a:bodyPr>
          <a:lstStyle/>
          <a:p>
            <a:r>
              <a:rPr lang="en-US" sz="3200" dirty="0"/>
              <a:t>Why should Sunday be different from any other day?</a:t>
            </a:r>
          </a:p>
        </p:txBody>
      </p:sp>
      <p:sp>
        <p:nvSpPr>
          <p:cNvPr id="3" name="Title 4">
            <a:extLst>
              <a:ext uri="{FF2B5EF4-FFF2-40B4-BE49-F238E27FC236}">
                <a16:creationId xmlns:a16="http://schemas.microsoft.com/office/drawing/2014/main" id="{1049F995-C115-CD4F-A1D4-D40AF23B8B25}"/>
              </a:ext>
            </a:extLst>
          </p:cNvPr>
          <p:cNvSpPr txBox="1">
            <a:spLocks/>
          </p:cNvSpPr>
          <p:nvPr/>
        </p:nvSpPr>
        <p:spPr>
          <a:xfrm>
            <a:off x="914400" y="835698"/>
            <a:ext cx="77724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2400" dirty="0"/>
              <a:t>Chapter Focus Question:</a:t>
            </a:r>
          </a:p>
        </p:txBody>
      </p:sp>
      <p:pic>
        <p:nvPicPr>
          <p:cNvPr id="4" name="Picture 3" descr="A person walking down a sidewalk&#10;&#10;Description automatically generated">
            <a:extLst>
              <a:ext uri="{FF2B5EF4-FFF2-40B4-BE49-F238E27FC236}">
                <a16:creationId xmlns:a16="http://schemas.microsoft.com/office/drawing/2014/main" id="{739C8038-A2CA-F049-B6D7-7E5C11B88CFB}"/>
              </a:ext>
            </a:extLst>
          </p:cNvPr>
          <p:cNvPicPr>
            <a:picLocks noChangeAspect="1"/>
          </p:cNvPicPr>
          <p:nvPr/>
        </p:nvPicPr>
        <p:blipFill rotWithShape="1">
          <a:blip r:embed="rId3">
            <a:extLst>
              <a:ext uri="{28A0092B-C50C-407E-A947-70E740481C1C}">
                <a14:useLocalDpi xmlns:a14="http://schemas.microsoft.com/office/drawing/2010/main" val="0"/>
              </a:ext>
            </a:extLst>
          </a:blip>
          <a:srcRect r="11250" b="8885"/>
          <a:stretch/>
        </p:blipFill>
        <p:spPr>
          <a:xfrm>
            <a:off x="1740582" y="2563585"/>
            <a:ext cx="5662836" cy="347210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914400"/>
            <a:ext cx="8229600" cy="533400"/>
          </a:xfrm>
        </p:spPr>
        <p:txBody>
          <a:bodyPr/>
          <a:lstStyle/>
          <a:p>
            <a:pPr algn="ctr"/>
            <a:r>
              <a:rPr lang="en-US" dirty="0"/>
              <a:t>What Is the Sabbath?</a:t>
            </a:r>
          </a:p>
        </p:txBody>
      </p:sp>
      <p:sp>
        <p:nvSpPr>
          <p:cNvPr id="6" name="Content Placeholder 5"/>
          <p:cNvSpPr>
            <a:spLocks noGrp="1"/>
          </p:cNvSpPr>
          <p:nvPr>
            <p:ph idx="1"/>
          </p:nvPr>
        </p:nvSpPr>
        <p:spPr>
          <a:xfrm>
            <a:off x="4114800" y="1752600"/>
            <a:ext cx="4572000" cy="4572000"/>
          </a:xfrm>
        </p:spPr>
        <p:txBody>
          <a:bodyPr>
            <a:normAutofit fontScale="92500" lnSpcReduction="10000"/>
          </a:bodyPr>
          <a:lstStyle/>
          <a:p>
            <a:pPr marL="228600" indent="-228600">
              <a:lnSpc>
                <a:spcPct val="124000"/>
              </a:lnSpc>
            </a:pPr>
            <a:r>
              <a:rPr lang="en-US" dirty="0"/>
              <a:t>For the Jews, Sabbath goes from sunset Friday to sunset Saturday.</a:t>
            </a:r>
          </a:p>
          <a:p>
            <a:pPr marL="228600" indent="-228600">
              <a:lnSpc>
                <a:spcPct val="124000"/>
              </a:lnSpc>
            </a:pPr>
            <a:r>
              <a:rPr lang="en-US" dirty="0"/>
              <a:t>The Third Commandment requires us to keep the Sabbath holy.</a:t>
            </a:r>
          </a:p>
          <a:p>
            <a:pPr marL="228600" indent="-228600">
              <a:lnSpc>
                <a:spcPct val="124000"/>
              </a:lnSpc>
            </a:pPr>
            <a:r>
              <a:rPr lang="en-US" dirty="0"/>
              <a:t>This commandment reminds us that God “rested” on the seventh day of Creation.</a:t>
            </a:r>
          </a:p>
          <a:p>
            <a:pPr marL="228600" indent="-228600">
              <a:lnSpc>
                <a:spcPct val="124000"/>
              </a:lnSpc>
            </a:pPr>
            <a:r>
              <a:rPr lang="en-US" dirty="0"/>
              <a:t>It reminds Jewish people</a:t>
            </a:r>
            <a:br>
              <a:rPr lang="en-US" dirty="0"/>
            </a:br>
            <a:r>
              <a:rPr lang="en-US" dirty="0"/>
              <a:t>of their liberation and their covenant with God.</a:t>
            </a:r>
          </a:p>
          <a:p>
            <a:pPr marL="228600" indent="-228600"/>
            <a:endParaRPr lang="en-US" dirty="0"/>
          </a:p>
        </p:txBody>
      </p:sp>
      <p:pic>
        <p:nvPicPr>
          <p:cNvPr id="3" name="Picture 2" descr="A picture containing shape&#10;&#10;Description automatically generated">
            <a:extLst>
              <a:ext uri="{FF2B5EF4-FFF2-40B4-BE49-F238E27FC236}">
                <a16:creationId xmlns:a16="http://schemas.microsoft.com/office/drawing/2014/main" id="{C6CF55B5-BB65-8B4F-97CF-B5347D76AA5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1765300"/>
            <a:ext cx="3340100" cy="3327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533400"/>
          </a:xfrm>
        </p:spPr>
        <p:txBody>
          <a:bodyPr/>
          <a:lstStyle/>
          <a:p>
            <a:pPr algn="ctr"/>
            <a:r>
              <a:rPr lang="en-US" dirty="0"/>
              <a:t>Jesus and the Sabbath</a:t>
            </a:r>
          </a:p>
        </p:txBody>
      </p:sp>
      <p:sp>
        <p:nvSpPr>
          <p:cNvPr id="3" name="Content Placeholder 2"/>
          <p:cNvSpPr>
            <a:spLocks noGrp="1"/>
          </p:cNvSpPr>
          <p:nvPr>
            <p:ph idx="1"/>
          </p:nvPr>
        </p:nvSpPr>
        <p:spPr>
          <a:xfrm>
            <a:off x="5007864" y="1874837"/>
            <a:ext cx="4038600" cy="4373563"/>
          </a:xfrm>
        </p:spPr>
        <p:txBody>
          <a:bodyPr/>
          <a:lstStyle/>
          <a:p>
            <a:pPr marL="228600" indent="-228600">
              <a:lnSpc>
                <a:spcPct val="114000"/>
              </a:lnSpc>
            </a:pPr>
            <a:r>
              <a:rPr lang="en-US" dirty="0"/>
              <a:t>Jesus healed on the Sabbath, which upset some Pharisees.</a:t>
            </a:r>
          </a:p>
          <a:p>
            <a:pPr marL="228600" indent="-228600">
              <a:lnSpc>
                <a:spcPct val="114000"/>
              </a:lnSpc>
            </a:pPr>
            <a:r>
              <a:rPr lang="en-US" dirty="0"/>
              <a:t>Jesus showed that the Sabbath is also a day</a:t>
            </a:r>
            <a:br>
              <a:rPr lang="en-US" dirty="0"/>
            </a:br>
            <a:r>
              <a:rPr lang="en-US" dirty="0"/>
              <a:t>for doing God’s work.</a:t>
            </a:r>
          </a:p>
          <a:p>
            <a:pPr marL="228600" indent="-228600">
              <a:lnSpc>
                <a:spcPct val="114000"/>
              </a:lnSpc>
            </a:pPr>
            <a:r>
              <a:rPr lang="en-US" dirty="0"/>
              <a:t>“The sabbath was made for man, not man for the sabbath” (Mark 2:27).</a:t>
            </a:r>
          </a:p>
          <a:p>
            <a:pPr marL="228600" indent="-228600">
              <a:lnSpc>
                <a:spcPct val="114000"/>
              </a:lnSpc>
            </a:pPr>
            <a:endParaRPr lang="en-US" dirty="0"/>
          </a:p>
          <a:p>
            <a:pPr marL="228600" indent="-228600">
              <a:lnSpc>
                <a:spcPct val="114000"/>
              </a:lnSpc>
            </a:pPr>
            <a:endParaRPr lang="en-US" dirty="0"/>
          </a:p>
          <a:p>
            <a:pPr marL="228600" indent="-228600">
              <a:lnSpc>
                <a:spcPct val="114000"/>
              </a:lnSpc>
            </a:pPr>
            <a:endParaRPr lang="en-US" dirty="0"/>
          </a:p>
        </p:txBody>
      </p:sp>
      <p:pic>
        <p:nvPicPr>
          <p:cNvPr id="5" name="Picture 4" descr="Two people standing in front of a building&#10;&#10;Description automatically generated">
            <a:extLst>
              <a:ext uri="{FF2B5EF4-FFF2-40B4-BE49-F238E27FC236}">
                <a16:creationId xmlns:a16="http://schemas.microsoft.com/office/drawing/2014/main" id="{5354B4B3-AB9B-8442-9529-CE2FB75833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 y="1905317"/>
            <a:ext cx="4622242" cy="35052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0956"/>
            <a:ext cx="8229600" cy="990600"/>
          </a:xfrm>
        </p:spPr>
        <p:txBody>
          <a:bodyPr>
            <a:normAutofit/>
          </a:bodyPr>
          <a:lstStyle/>
          <a:p>
            <a:r>
              <a:rPr lang="en-US" dirty="0"/>
              <a:t>The Sabbath and the Lord’s Day</a:t>
            </a:r>
          </a:p>
        </p:txBody>
      </p:sp>
      <p:sp>
        <p:nvSpPr>
          <p:cNvPr id="3" name="Content Placeholder 2"/>
          <p:cNvSpPr>
            <a:spLocks noGrp="1"/>
          </p:cNvSpPr>
          <p:nvPr>
            <p:ph idx="1"/>
          </p:nvPr>
        </p:nvSpPr>
        <p:spPr>
          <a:xfrm>
            <a:off x="880872" y="1878737"/>
            <a:ext cx="7468569" cy="4223979"/>
          </a:xfrm>
        </p:spPr>
        <p:txBody>
          <a:bodyPr>
            <a:normAutofit/>
          </a:bodyPr>
          <a:lstStyle/>
          <a:p>
            <a:pPr marL="228600" indent="-228600">
              <a:lnSpc>
                <a:spcPct val="114000"/>
              </a:lnSpc>
            </a:pPr>
            <a:r>
              <a:rPr lang="en-US" dirty="0"/>
              <a:t>Early Christians began to celebrate the Eucharist</a:t>
            </a:r>
            <a:br>
              <a:rPr lang="en-US" dirty="0"/>
            </a:br>
            <a:r>
              <a:rPr lang="en-US" dirty="0"/>
              <a:t>on Sunday, in honor of Christ’s Resurrection.</a:t>
            </a:r>
          </a:p>
          <a:p>
            <a:pPr marL="228600" indent="-228600">
              <a:lnSpc>
                <a:spcPct val="114000"/>
              </a:lnSpc>
            </a:pPr>
            <a:r>
              <a:rPr lang="en-US" dirty="0"/>
              <a:t>Gradually, Christians</a:t>
            </a:r>
            <a:br>
              <a:rPr lang="en-US" dirty="0"/>
            </a:br>
            <a:r>
              <a:rPr lang="en-US" dirty="0"/>
              <a:t>moved the observance</a:t>
            </a:r>
            <a:br>
              <a:rPr lang="en-US" dirty="0"/>
            </a:br>
            <a:r>
              <a:rPr lang="en-US" dirty="0"/>
              <a:t>of the Sabbath from</a:t>
            </a:r>
            <a:br>
              <a:rPr lang="en-US" dirty="0"/>
            </a:br>
            <a:r>
              <a:rPr lang="en-US" dirty="0"/>
              <a:t>Saturday to Sunday.</a:t>
            </a:r>
          </a:p>
          <a:p>
            <a:pPr marL="228600" indent="-228600">
              <a:lnSpc>
                <a:spcPct val="114000"/>
              </a:lnSpc>
            </a:pPr>
            <a:r>
              <a:rPr lang="en-US" dirty="0"/>
              <a:t>Sunday became the</a:t>
            </a:r>
            <a:br>
              <a:rPr lang="en-US" dirty="0"/>
            </a:br>
            <a:r>
              <a:rPr lang="en-US" dirty="0"/>
              <a:t>“Lord’s Day” in honor</a:t>
            </a:r>
            <a:br>
              <a:rPr lang="en-US" dirty="0"/>
            </a:br>
            <a:r>
              <a:rPr lang="en-US" dirty="0"/>
              <a:t>of our Lord and Savior.</a:t>
            </a:r>
          </a:p>
          <a:p>
            <a:pPr marL="228600" indent="-228600">
              <a:lnSpc>
                <a:spcPct val="114000"/>
              </a:lnSpc>
            </a:pPr>
            <a:endParaRPr lang="en-US" dirty="0"/>
          </a:p>
        </p:txBody>
      </p:sp>
      <p:pic>
        <p:nvPicPr>
          <p:cNvPr id="5" name="Picture 4">
            <a:extLst>
              <a:ext uri="{FF2B5EF4-FFF2-40B4-BE49-F238E27FC236}">
                <a16:creationId xmlns:a16="http://schemas.microsoft.com/office/drawing/2014/main" id="{E9A312BF-C7FD-0D47-8817-E05C584190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3193" y="2983699"/>
            <a:ext cx="4574711" cy="304980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856957"/>
            <a:ext cx="7239000" cy="1143000"/>
          </a:xfrm>
        </p:spPr>
        <p:txBody>
          <a:bodyPr>
            <a:normAutofit/>
          </a:bodyPr>
          <a:lstStyle/>
          <a:p>
            <a:pPr algn="ctr"/>
            <a:r>
              <a:rPr lang="en-US" dirty="0"/>
              <a:t>“Remember to keep holy the Sabbath.”</a:t>
            </a:r>
            <a:br>
              <a:rPr lang="en-US" dirty="0"/>
            </a:br>
            <a:endParaRPr lang="en-US" dirty="0"/>
          </a:p>
        </p:txBody>
      </p:sp>
      <p:sp>
        <p:nvSpPr>
          <p:cNvPr id="3" name="Content Placeholder 2"/>
          <p:cNvSpPr>
            <a:spLocks noGrp="1"/>
          </p:cNvSpPr>
          <p:nvPr>
            <p:ph idx="1"/>
          </p:nvPr>
        </p:nvSpPr>
        <p:spPr>
          <a:xfrm>
            <a:off x="5029200" y="1874520"/>
            <a:ext cx="3886200" cy="4126523"/>
          </a:xfrm>
        </p:spPr>
        <p:txBody>
          <a:bodyPr>
            <a:normAutofit fontScale="92500" lnSpcReduction="10000"/>
          </a:bodyPr>
          <a:lstStyle/>
          <a:p>
            <a:pPr marL="0" indent="0">
              <a:lnSpc>
                <a:spcPct val="114000"/>
              </a:lnSpc>
              <a:buNone/>
            </a:pPr>
            <a:r>
              <a:rPr lang="en-US" dirty="0"/>
              <a:t>The Church provides us basic laws for keeping the Sabbath (Lord’s Day) holy:</a:t>
            </a:r>
          </a:p>
          <a:p>
            <a:pPr marL="228600" indent="-228600">
              <a:lnSpc>
                <a:spcPct val="114000"/>
              </a:lnSpc>
            </a:pPr>
            <a:r>
              <a:rPr lang="en-US" dirty="0"/>
              <a:t>Attend Mass on Sundays and other holy days.</a:t>
            </a:r>
          </a:p>
          <a:p>
            <a:pPr marL="228600" indent="-228600">
              <a:lnSpc>
                <a:spcPct val="114000"/>
              </a:lnSpc>
            </a:pPr>
            <a:r>
              <a:rPr lang="en-US" dirty="0"/>
              <a:t>Abstain from unnecessary work on Sundays.</a:t>
            </a:r>
          </a:p>
          <a:p>
            <a:pPr marL="228600" indent="-228600">
              <a:lnSpc>
                <a:spcPct val="114000"/>
              </a:lnSpc>
            </a:pPr>
            <a:r>
              <a:rPr lang="en-US" dirty="0"/>
              <a:t>Devote time to rest, works of charity, quality time with family, and spiritual reading and prayer.</a:t>
            </a:r>
          </a:p>
        </p:txBody>
      </p:sp>
      <p:pic>
        <p:nvPicPr>
          <p:cNvPr id="5" name="Picture 4" descr="A group of people posing for the camera&#10;&#10;Description automatically generated">
            <a:extLst>
              <a:ext uri="{FF2B5EF4-FFF2-40B4-BE49-F238E27FC236}">
                <a16:creationId xmlns:a16="http://schemas.microsoft.com/office/drawing/2014/main" id="{9AF5A80C-CD97-5B42-9F54-849AD09D69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79" y="1999957"/>
            <a:ext cx="4851133" cy="3200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on&#10;&#10;Description automatically generated">
            <a:extLst>
              <a:ext uri="{FF2B5EF4-FFF2-40B4-BE49-F238E27FC236}">
                <a16:creationId xmlns:a16="http://schemas.microsoft.com/office/drawing/2014/main" id="{8B155BA1-BF2D-7C49-9DB3-9591B08A57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295400"/>
            <a:ext cx="1752600" cy="1752600"/>
          </a:xfrm>
          <a:prstGeom prst="rect">
            <a:avLst/>
          </a:prstGeom>
        </p:spPr>
      </p:pic>
      <p:sp>
        <p:nvSpPr>
          <p:cNvPr id="5" name="Title 1">
            <a:extLst>
              <a:ext uri="{FF2B5EF4-FFF2-40B4-BE49-F238E27FC236}">
                <a16:creationId xmlns:a16="http://schemas.microsoft.com/office/drawing/2014/main" id="{83D06929-C655-2B42-9F2E-D5B5A52FDB10}"/>
              </a:ext>
            </a:extLst>
          </p:cNvPr>
          <p:cNvSpPr txBox="1">
            <a:spLocks/>
          </p:cNvSpPr>
          <p:nvPr/>
        </p:nvSpPr>
        <p:spPr>
          <a:xfrm>
            <a:off x="2590800" y="1371600"/>
            <a:ext cx="5867400" cy="533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dirty="0"/>
              <a:t>Discuss: Keeping the Sabbath</a:t>
            </a:r>
          </a:p>
        </p:txBody>
      </p:sp>
      <p:sp>
        <p:nvSpPr>
          <p:cNvPr id="6" name="Content Placeholder 2">
            <a:extLst>
              <a:ext uri="{FF2B5EF4-FFF2-40B4-BE49-F238E27FC236}">
                <a16:creationId xmlns:a16="http://schemas.microsoft.com/office/drawing/2014/main" id="{2D4333BA-82CB-4A42-AB7D-9D6E0A4C995F}"/>
              </a:ext>
            </a:extLst>
          </p:cNvPr>
          <p:cNvSpPr txBox="1">
            <a:spLocks/>
          </p:cNvSpPr>
          <p:nvPr/>
        </p:nvSpPr>
        <p:spPr>
          <a:xfrm>
            <a:off x="2743200" y="1994388"/>
            <a:ext cx="4876800" cy="286922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4000"/>
              </a:lnSpc>
              <a:buNone/>
            </a:pPr>
            <a:r>
              <a:rPr lang="en-US" dirty="0"/>
              <a:t>Why do you think it is so difficult for people to keep the Lord’s Day as a day of rest, prayer, and family time?</a:t>
            </a:r>
          </a:p>
          <a:p>
            <a:pPr>
              <a:lnSpc>
                <a:spcPct val="114000"/>
              </a:lnSpc>
            </a:pPr>
            <a:endParaRPr lang="en-US" dirty="0"/>
          </a:p>
          <a:p>
            <a:pPr>
              <a:lnSpc>
                <a:spcPct val="114000"/>
              </a:lnSpc>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066800"/>
            <a:ext cx="8229600" cy="533400"/>
          </a:xfrm>
        </p:spPr>
        <p:txBody>
          <a:bodyPr/>
          <a:lstStyle/>
          <a:p>
            <a:r>
              <a:rPr lang="en-US" dirty="0"/>
              <a:t>Keeping Sunday Holy: Attending Mass</a:t>
            </a:r>
          </a:p>
        </p:txBody>
      </p:sp>
      <p:sp>
        <p:nvSpPr>
          <p:cNvPr id="3" name="Content Placeholder 2"/>
          <p:cNvSpPr>
            <a:spLocks noGrp="1"/>
          </p:cNvSpPr>
          <p:nvPr>
            <p:ph idx="1"/>
          </p:nvPr>
        </p:nvSpPr>
        <p:spPr>
          <a:xfrm>
            <a:off x="1094232" y="1752600"/>
            <a:ext cx="3962400" cy="4373563"/>
          </a:xfrm>
        </p:spPr>
        <p:txBody>
          <a:bodyPr>
            <a:normAutofit fontScale="92500" lnSpcReduction="10000"/>
          </a:bodyPr>
          <a:lstStyle/>
          <a:p>
            <a:pPr marL="228600" indent="-228600">
              <a:lnSpc>
                <a:spcPct val="124000"/>
              </a:lnSpc>
              <a:buNone/>
            </a:pPr>
            <a:r>
              <a:rPr lang="en-US" dirty="0"/>
              <a:t>Why attend Mass?</a:t>
            </a:r>
          </a:p>
          <a:p>
            <a:pPr marL="228600" indent="-228600">
              <a:lnSpc>
                <a:spcPct val="124000"/>
              </a:lnSpc>
            </a:pPr>
            <a:r>
              <a:rPr lang="en-US" dirty="0"/>
              <a:t>We are called to worship God through song, prayer, Scripture, and the Eucharist.</a:t>
            </a:r>
          </a:p>
          <a:p>
            <a:pPr marL="228600" indent="-228600">
              <a:lnSpc>
                <a:spcPct val="124000"/>
              </a:lnSpc>
            </a:pPr>
            <a:r>
              <a:rPr lang="en-US" dirty="0"/>
              <a:t>It is important to gather with other members of the Church on a regular basis.</a:t>
            </a:r>
          </a:p>
          <a:p>
            <a:pPr marL="228600" indent="-228600">
              <a:lnSpc>
                <a:spcPct val="124000"/>
              </a:lnSpc>
            </a:pPr>
            <a:r>
              <a:rPr lang="en-US" dirty="0"/>
              <a:t>We need the spiritual nourishment of Jesus’ blessed Body and Blood.</a:t>
            </a:r>
          </a:p>
          <a:p>
            <a:pPr marL="228600" indent="-228600">
              <a:lnSpc>
                <a:spcPct val="124000"/>
              </a:lnSpc>
            </a:pPr>
            <a:endParaRPr lang="en-US" dirty="0"/>
          </a:p>
          <a:p>
            <a:pPr marL="228600" indent="-228600">
              <a:lnSpc>
                <a:spcPct val="124000"/>
              </a:lnSpc>
            </a:pPr>
            <a:endParaRPr lang="en-US" dirty="0"/>
          </a:p>
        </p:txBody>
      </p:sp>
      <p:pic>
        <p:nvPicPr>
          <p:cNvPr id="6" name="Picture 5" descr="A picture containing table, cup, indoor, coffee&#10;&#10;Description automatically generated">
            <a:extLst>
              <a:ext uri="{FF2B5EF4-FFF2-40B4-BE49-F238E27FC236}">
                <a16:creationId xmlns:a16="http://schemas.microsoft.com/office/drawing/2014/main" id="{BB961088-2861-2741-A237-274D82CD311D}"/>
              </a:ext>
            </a:extLst>
          </p:cNvPr>
          <p:cNvPicPr>
            <a:picLocks noChangeAspect="1"/>
          </p:cNvPicPr>
          <p:nvPr/>
        </p:nvPicPr>
        <p:blipFill rotWithShape="1">
          <a:blip r:embed="rId3">
            <a:extLst>
              <a:ext uri="{28A0092B-C50C-407E-A947-70E740481C1C}">
                <a14:useLocalDpi xmlns:a14="http://schemas.microsoft.com/office/drawing/2010/main" val="0"/>
              </a:ext>
            </a:extLst>
          </a:blip>
          <a:srcRect r="27660"/>
          <a:stretch/>
        </p:blipFill>
        <p:spPr>
          <a:xfrm>
            <a:off x="5257800" y="2209800"/>
            <a:ext cx="3886200" cy="3581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533400"/>
          </a:xfrm>
        </p:spPr>
        <p:txBody>
          <a:bodyPr>
            <a:normAutofit fontScale="90000"/>
          </a:bodyPr>
          <a:lstStyle/>
          <a:p>
            <a:r>
              <a:rPr lang="en-US" dirty="0"/>
              <a:t>Keeping Sunday Holy: Works of Service and Charity</a:t>
            </a:r>
          </a:p>
        </p:txBody>
      </p:sp>
      <p:sp>
        <p:nvSpPr>
          <p:cNvPr id="3" name="Content Placeholder 2"/>
          <p:cNvSpPr>
            <a:spLocks noGrp="1"/>
          </p:cNvSpPr>
          <p:nvPr>
            <p:ph idx="1"/>
          </p:nvPr>
        </p:nvSpPr>
        <p:spPr>
          <a:xfrm>
            <a:off x="1371600" y="1682654"/>
            <a:ext cx="3886200" cy="4373563"/>
          </a:xfrm>
        </p:spPr>
        <p:txBody>
          <a:bodyPr>
            <a:normAutofit lnSpcReduction="10000"/>
          </a:bodyPr>
          <a:lstStyle/>
          <a:p>
            <a:pPr marL="0" indent="0">
              <a:lnSpc>
                <a:spcPct val="114000"/>
              </a:lnSpc>
              <a:buNone/>
            </a:pPr>
            <a:r>
              <a:rPr lang="en-US" dirty="0"/>
              <a:t>When Sunday is free of other commitments, we have time for other people, such as:</a:t>
            </a:r>
          </a:p>
          <a:p>
            <a:pPr marL="228600" indent="-228600">
              <a:lnSpc>
                <a:spcPct val="114000"/>
              </a:lnSpc>
            </a:pPr>
            <a:r>
              <a:rPr lang="en-US" dirty="0"/>
              <a:t>going to church with someone</a:t>
            </a:r>
          </a:p>
          <a:p>
            <a:pPr marL="228600" indent="-228600">
              <a:lnSpc>
                <a:spcPct val="114000"/>
              </a:lnSpc>
            </a:pPr>
            <a:r>
              <a:rPr lang="en-US" dirty="0"/>
              <a:t>visiting someone who is lonely or in the hospital</a:t>
            </a:r>
          </a:p>
          <a:p>
            <a:pPr marL="228600" indent="-228600">
              <a:lnSpc>
                <a:spcPct val="114000"/>
              </a:lnSpc>
            </a:pPr>
            <a:r>
              <a:rPr lang="en-US" dirty="0"/>
              <a:t>preparing or taking food to someone in need</a:t>
            </a:r>
          </a:p>
          <a:p>
            <a:endParaRPr lang="en-US" dirty="0"/>
          </a:p>
        </p:txBody>
      </p:sp>
      <p:pic>
        <p:nvPicPr>
          <p:cNvPr id="5" name="Picture 4" descr="A picture containing outdoor, person, grass, person&#10;&#10;Description automatically generated">
            <a:extLst>
              <a:ext uri="{FF2B5EF4-FFF2-40B4-BE49-F238E27FC236}">
                <a16:creationId xmlns:a16="http://schemas.microsoft.com/office/drawing/2014/main" id="{12C40EDA-DD5E-7441-B295-40772DE7BC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6752" y="1524000"/>
            <a:ext cx="3127248" cy="4690872"/>
          </a:xfrm>
          <a:prstGeom prst="rect">
            <a:avLst/>
          </a:prstGeom>
        </p:spPr>
      </p:pic>
    </p:spTree>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1341</TotalTime>
  <Words>1226</Words>
  <Application>Microsoft Office PowerPoint</Application>
  <PresentationFormat>On-screen Show (4:3)</PresentationFormat>
  <Paragraphs>92</Paragraphs>
  <Slides>12</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LIC Presentation template</vt:lpstr>
      <vt:lpstr>The Third Commandment: Preserving Holiness</vt:lpstr>
      <vt:lpstr>Why should Sunday be different from any other day?</vt:lpstr>
      <vt:lpstr>What Is the Sabbath?</vt:lpstr>
      <vt:lpstr>Jesus and the Sabbath</vt:lpstr>
      <vt:lpstr>The Sabbath and the Lord’s Day</vt:lpstr>
      <vt:lpstr>“Remember to keep holy the Sabbath.” </vt:lpstr>
      <vt:lpstr>PowerPoint Presentation</vt:lpstr>
      <vt:lpstr>Keeping Sunday Holy: Attending Mass</vt:lpstr>
      <vt:lpstr>Keeping Sunday Holy: Works of Service and Charity</vt:lpstr>
      <vt:lpstr>Keeping Sunday Holy: Sunday Rest</vt:lpstr>
      <vt:lpstr>PowerPoint Presentation</vt:lpstr>
      <vt:lpstr>Acknowledgment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Law of God</dc:title>
  <dc:creator>Brian Singer-Towns</dc:creator>
  <cp:lastModifiedBy>Becky Gochanour</cp:lastModifiedBy>
  <cp:revision>45</cp:revision>
  <dcterms:created xsi:type="dcterms:W3CDTF">2020-10-20T16:35:07Z</dcterms:created>
  <dcterms:modified xsi:type="dcterms:W3CDTF">2020-12-03T17:43:40Z</dcterms:modified>
</cp:coreProperties>
</file>